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801" r:id="rId2"/>
  </p:sldMasterIdLst>
  <p:notesMasterIdLst>
    <p:notesMasterId r:id="rId12"/>
  </p:notesMasterIdLst>
  <p:handoutMasterIdLst>
    <p:handoutMasterId r:id="rId13"/>
  </p:handoutMasterIdLst>
  <p:sldIdLst>
    <p:sldId id="280" r:id="rId3"/>
    <p:sldId id="938" r:id="rId4"/>
    <p:sldId id="935" r:id="rId5"/>
    <p:sldId id="926" r:id="rId6"/>
    <p:sldId id="927" r:id="rId7"/>
    <p:sldId id="930" r:id="rId8"/>
    <p:sldId id="931" r:id="rId9"/>
    <p:sldId id="936" r:id="rId10"/>
    <p:sldId id="922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99"/>
    <a:srgbClr val="000066"/>
    <a:srgbClr val="17D93C"/>
    <a:srgbClr val="22E907"/>
    <a:srgbClr val="1C6CB5"/>
    <a:srgbClr val="3399FF"/>
    <a:srgbClr val="F7EEAB"/>
    <a:srgbClr val="ECD63F"/>
    <a:srgbClr val="FCF9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5" autoAdjust="0"/>
    <p:restoredTop sz="78705" autoAdjust="0"/>
  </p:normalViewPr>
  <p:slideViewPr>
    <p:cSldViewPr>
      <p:cViewPr varScale="1">
        <p:scale>
          <a:sx n="96" d="100"/>
          <a:sy n="96" d="100"/>
        </p:scale>
        <p:origin x="23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82" d="100"/>
        <a:sy n="182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294" y="-6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5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7" y="5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r">
              <a:defRPr sz="1300"/>
            </a:lvl1pPr>
          </a:lstStyle>
          <a:p>
            <a:fld id="{9252A232-44D2-457B-B14E-F73906CD6BA3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" y="8829680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7" y="8829680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r">
              <a:defRPr sz="1300"/>
            </a:lvl1pPr>
          </a:lstStyle>
          <a:p>
            <a:fld id="{CBFCAEF5-C02E-4603-924D-E192B71BF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42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5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7" y="5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r">
              <a:defRPr sz="1300"/>
            </a:lvl1pPr>
          </a:lstStyle>
          <a:p>
            <a:fld id="{3F96B9CE-C14D-406C-82A7-37B3F0C60B57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1" tIns="46145" rIns="92291" bIns="4614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7" y="4416448"/>
            <a:ext cx="5607050" cy="4183063"/>
          </a:xfrm>
          <a:prstGeom prst="rect">
            <a:avLst/>
          </a:prstGeom>
        </p:spPr>
        <p:txBody>
          <a:bodyPr vert="horz" lIns="92291" tIns="46145" rIns="92291" bIns="4614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" y="8829680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7" y="8829680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r">
              <a:defRPr sz="1300"/>
            </a:lvl1pPr>
          </a:lstStyle>
          <a:p>
            <a:fld id="{1C5DF15B-3B15-457F-ADD0-223535B796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68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F15B-3B15-457F-ADD0-223535B796B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373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Revenue distribution model – expect similar to summer (like other university centers) – Financials group developing</a:t>
            </a: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84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Revenue distribution model – expect similar to summer (like other university centers) – Financials group developing</a:t>
            </a: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373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26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itchFamily="34" charset="0"/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347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58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868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>
                <a:latin typeface="+mj-lt"/>
              </a:rPr>
              <a:t>Discuss:</a:t>
            </a:r>
          </a:p>
          <a:p>
            <a:pPr marL="0" indent="0"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Keep fall</a:t>
            </a:r>
          </a:p>
          <a:p>
            <a:pPr marL="0" indent="0"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Move spring to allow for 3 week January intersession – 14 days</a:t>
            </a:r>
          </a:p>
          <a:p>
            <a:pPr marL="0" indent="0"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Spring starts 4</a:t>
            </a:r>
            <a:r>
              <a:rPr lang="en-US" sz="1400" baseline="30000" dirty="0" smtClean="0">
                <a:latin typeface="+mj-lt"/>
              </a:rPr>
              <a:t>th</a:t>
            </a:r>
            <a:r>
              <a:rPr lang="en-US" sz="1400" dirty="0" smtClean="0">
                <a:latin typeface="+mj-lt"/>
              </a:rPr>
              <a:t> week in January, ends approx. 9 days later than current</a:t>
            </a:r>
          </a:p>
          <a:p>
            <a:pPr marL="0" indent="0"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Commencement May 16 - 23</a:t>
            </a:r>
          </a:p>
          <a:p>
            <a:pPr marL="0" indent="0"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Keep summer 12 weeks by reducing breaks and shifting start/end</a:t>
            </a:r>
          </a:p>
          <a:p>
            <a:pPr marL="0" indent="0"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83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852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495800"/>
            <a:ext cx="5334000" cy="566738"/>
          </a:xfrm>
          <a:prstGeom prst="rect">
            <a:avLst/>
          </a:prstGeom>
        </p:spPr>
        <p:txBody>
          <a:bodyPr anchor="b"/>
          <a:lstStyle>
            <a:lvl1pPr algn="ctr">
              <a:defRPr sz="2000" b="0" i="0">
                <a:solidFill>
                  <a:srgbClr val="808080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95400"/>
            <a:ext cx="5334000" cy="31242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5080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52400" dist="101600" dir="2700000">
              <a:schemeClr val="tx1">
                <a:alpha val="31000"/>
              </a:schemeClr>
            </a:outerShdw>
          </a:effectLst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62538"/>
            <a:ext cx="5334000" cy="8048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14478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808080"/>
                </a:solidFill>
                <a:latin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rgbClr val="808080"/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/>
        </p:nvCxnSpPr>
        <p:spPr bwMode="auto">
          <a:xfrm>
            <a:off x="838200" y="2362200"/>
            <a:ext cx="7620000" cy="1588"/>
          </a:xfrm>
          <a:prstGeom prst="line">
            <a:avLst/>
          </a:prstGeom>
          <a:noFill/>
          <a:ln w="9525">
            <a:solidFill>
              <a:schemeClr val="bg1"/>
            </a:solidFill>
            <a:prstDash val="dot"/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38387"/>
            <a:ext cx="7772400" cy="1852613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solidFill>
                  <a:schemeClr val="bg2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7772400" cy="6619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solidFill>
                  <a:srgbClr val="1C6CB5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808080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429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808080"/>
                </a:solidFill>
                <a:latin typeface="Trebuchet MS"/>
                <a:cs typeface="Trebuchet MS"/>
              </a:defRPr>
            </a:lvl1pPr>
            <a:lvl2pPr>
              <a:buClr>
                <a:srgbClr val="ECD63F"/>
              </a:buClr>
              <a:defRPr b="0" i="0">
                <a:solidFill>
                  <a:srgbClr val="808080"/>
                </a:solidFill>
                <a:latin typeface="Trebuchet MS"/>
                <a:cs typeface="Trebuchet MS"/>
              </a:defRPr>
            </a:lvl2pPr>
            <a:lvl3pPr>
              <a:buClr>
                <a:srgbClr val="ECD63F"/>
              </a:buClr>
              <a:defRPr b="0" i="0">
                <a:solidFill>
                  <a:srgbClr val="808080"/>
                </a:solidFill>
                <a:latin typeface="Trebuchet MS"/>
                <a:cs typeface="Trebuchet MS"/>
              </a:defRPr>
            </a:lvl3pPr>
            <a:lvl4pPr>
              <a:buClr>
                <a:srgbClr val="ECD63F"/>
              </a:buClr>
              <a:defRPr b="0" i="0">
                <a:solidFill>
                  <a:srgbClr val="808080"/>
                </a:solidFill>
                <a:latin typeface="Trebuchet MS"/>
                <a:cs typeface="Trebuchet MS"/>
              </a:defRPr>
            </a:lvl4pPr>
            <a:lvl5pPr>
              <a:defRPr b="0" i="1">
                <a:solidFill>
                  <a:srgbClr val="808080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808080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3505200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  <a:lvl2pPr>
              <a:buClr>
                <a:srgbClr val="1C6CB5"/>
              </a:buClr>
              <a:buFont typeface="Arial"/>
              <a:buChar char="•"/>
              <a:defRPr sz="2400" b="0" i="0">
                <a:solidFill>
                  <a:srgbClr val="808080"/>
                </a:solidFill>
                <a:latin typeface="Trebuchet MS"/>
                <a:cs typeface="Trebuchet MS"/>
              </a:defRPr>
            </a:lvl2pPr>
            <a:lvl3pPr>
              <a:buClr>
                <a:srgbClr val="1C6CB5"/>
              </a:buClr>
              <a:buFont typeface="Arial"/>
              <a:buChar char="•"/>
              <a:defRPr sz="2000" b="0" i="0">
                <a:solidFill>
                  <a:srgbClr val="808080"/>
                </a:solidFill>
                <a:latin typeface="Trebuchet MS"/>
                <a:cs typeface="Trebuchet MS"/>
              </a:defRPr>
            </a:lvl3pPr>
            <a:lvl4pPr>
              <a:buClr>
                <a:srgbClr val="1C6CB5"/>
              </a:buClr>
              <a:buFont typeface="Arial"/>
              <a:buChar char="•"/>
              <a:defRPr sz="1800" b="0" i="0">
                <a:solidFill>
                  <a:srgbClr val="808080"/>
                </a:solidFill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800" b="0" i="1">
                <a:solidFill>
                  <a:srgbClr val="808080"/>
                </a:solidFill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3505200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  <a:lvl2pPr>
              <a:buClr>
                <a:srgbClr val="1C6CB5"/>
              </a:buClr>
              <a:buFont typeface="Arial"/>
              <a:buChar char="•"/>
              <a:defRPr sz="2400" b="0" i="0">
                <a:solidFill>
                  <a:srgbClr val="808080"/>
                </a:solidFill>
                <a:latin typeface="Trebuchet MS"/>
                <a:cs typeface="Trebuchet MS"/>
              </a:defRPr>
            </a:lvl2pPr>
            <a:lvl3pPr>
              <a:buClr>
                <a:srgbClr val="1C6CB5"/>
              </a:buClr>
              <a:buFont typeface="Arial"/>
              <a:buChar char="•"/>
              <a:defRPr sz="2000" b="0" i="0">
                <a:solidFill>
                  <a:srgbClr val="808080"/>
                </a:solidFill>
                <a:latin typeface="Trebuchet MS"/>
                <a:cs typeface="Trebuchet MS"/>
              </a:defRPr>
            </a:lvl3pPr>
            <a:lvl4pPr>
              <a:buClr>
                <a:srgbClr val="1C6CB5"/>
              </a:buClr>
              <a:buFont typeface="Arial"/>
              <a:buChar char="•"/>
              <a:defRPr sz="1800" b="0" i="0">
                <a:solidFill>
                  <a:srgbClr val="808080"/>
                </a:solidFill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800" b="0" i="1">
                <a:solidFill>
                  <a:srgbClr val="808080"/>
                </a:solidFill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0647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808080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4040188" cy="4389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solidFill>
                  <a:srgbClr val="1C6CB5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37626"/>
            <a:ext cx="4040188" cy="2971800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chemeClr val="bg2"/>
                </a:solidFill>
                <a:latin typeface="Trebuchet MS"/>
                <a:cs typeface="Trebuchet MS"/>
              </a:defRPr>
            </a:lvl1pPr>
            <a:lvl2pPr>
              <a:buClr>
                <a:srgbClr val="ECD63F"/>
              </a:buClr>
              <a:buFont typeface="Arial"/>
              <a:buChar char="•"/>
              <a:defRPr sz="2000" b="0" i="0">
                <a:solidFill>
                  <a:schemeClr val="bg2"/>
                </a:solidFill>
                <a:latin typeface="Trebuchet MS"/>
                <a:cs typeface="Trebuchet MS"/>
              </a:defRPr>
            </a:lvl2pPr>
            <a:lvl3pPr>
              <a:buClr>
                <a:srgbClr val="ECD63F"/>
              </a:buClr>
              <a:buFont typeface="Arial"/>
              <a:buChar char="•"/>
              <a:defRPr sz="1800" b="0" i="0">
                <a:solidFill>
                  <a:schemeClr val="bg2"/>
                </a:solidFill>
                <a:latin typeface="Trebuchet MS"/>
                <a:cs typeface="Trebuchet MS"/>
              </a:defRPr>
            </a:lvl3pPr>
            <a:lvl4pPr>
              <a:buClr>
                <a:srgbClr val="ECD63F"/>
              </a:buClr>
              <a:buFont typeface="Arial"/>
              <a:buChar char="•"/>
              <a:defRPr sz="1600" b="0" i="0">
                <a:solidFill>
                  <a:schemeClr val="bg2"/>
                </a:solidFill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600" b="0" i="1">
                <a:solidFill>
                  <a:schemeClr val="bg2"/>
                </a:solidFill>
                <a:latin typeface="Trebuchet MS"/>
                <a:cs typeface="Trebuchet M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57401"/>
            <a:ext cx="4041775" cy="4389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solidFill>
                  <a:srgbClr val="1C6CB5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37626"/>
            <a:ext cx="4041775" cy="29718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buClr>
                <a:srgbClr val="ECD63F"/>
              </a:buClr>
              <a:buFont typeface="Arial"/>
              <a:buChar char="•"/>
              <a:defRPr sz="2000">
                <a:solidFill>
                  <a:schemeClr val="bg2"/>
                </a:solidFill>
              </a:defRPr>
            </a:lvl2pPr>
            <a:lvl3pPr>
              <a:buClr>
                <a:srgbClr val="ECD63F"/>
              </a:buClr>
              <a:buFont typeface="Arial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rgbClr val="ECD63F"/>
              </a:buClr>
              <a:buFont typeface="Arial"/>
              <a:buChar char="•"/>
              <a:defRPr sz="1600">
                <a:solidFill>
                  <a:schemeClr val="bg2"/>
                </a:solidFill>
              </a:defRPr>
            </a:lvl4pPr>
            <a:lvl5pPr>
              <a:buClr>
                <a:srgbClr val="ECD63F"/>
              </a:buClr>
              <a:buFontTx/>
              <a:buNone/>
              <a:defRPr sz="1600" i="1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3008313" cy="1295400"/>
          </a:xfrm>
          <a:prstGeom prst="rect">
            <a:avLst/>
          </a:prstGeom>
          <a:solidFill>
            <a:srgbClr val="D5C139"/>
          </a:solidFill>
        </p:spPr>
        <p:txBody>
          <a:bodyPr anchor="b"/>
          <a:lstStyle>
            <a:lvl1pPr algn="l">
              <a:defRPr sz="2000" b="1" i="0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4958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808080"/>
                </a:solidFill>
                <a:latin typeface="Georgia"/>
                <a:cs typeface="Georgia"/>
              </a:defRPr>
            </a:lvl1pPr>
            <a:lvl2pPr>
              <a:buClr>
                <a:srgbClr val="ECD63F"/>
              </a:buClr>
              <a:buFont typeface="Arial"/>
              <a:buChar char="•"/>
              <a:defRPr sz="2800" b="0" i="0">
                <a:solidFill>
                  <a:srgbClr val="808080"/>
                </a:solidFill>
                <a:latin typeface="Trebuchet MS"/>
                <a:cs typeface="Trebuchet MS"/>
              </a:defRPr>
            </a:lvl2pPr>
            <a:lvl3pPr>
              <a:buClr>
                <a:srgbClr val="ECD63F"/>
              </a:buClr>
              <a:buFont typeface="Arial"/>
              <a:buChar char="•"/>
              <a:defRPr sz="2400" b="0" i="0">
                <a:solidFill>
                  <a:srgbClr val="808080"/>
                </a:solidFill>
                <a:latin typeface="Trebuchet MS"/>
                <a:cs typeface="Trebuchet MS"/>
              </a:defRPr>
            </a:lvl3pPr>
            <a:lvl4pPr>
              <a:buClr>
                <a:srgbClr val="ECD63F"/>
              </a:buClr>
              <a:buFont typeface="Arial"/>
              <a:buChar char="•"/>
              <a:defRPr sz="2000" b="0" i="0">
                <a:solidFill>
                  <a:srgbClr val="808080"/>
                </a:solidFill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2000" b="0" i="1">
                <a:solidFill>
                  <a:srgbClr val="808080"/>
                </a:solidFill>
                <a:latin typeface="Trebuchet MS"/>
                <a:cs typeface="Trebuchet M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0800"/>
            <a:ext cx="3008313" cy="30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OPPtemp8.jp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814" r:id="rId2"/>
    <p:sldLayoutId id="2147483793" r:id="rId3"/>
    <p:sldLayoutId id="2147483799" r:id="rId4"/>
    <p:sldLayoutId id="2147483794" r:id="rId5"/>
    <p:sldLayoutId id="2147483795" r:id="rId6"/>
    <p:sldLayoutId id="2147483800" r:id="rId7"/>
    <p:sldLayoutId id="2147483796" r:id="rId8"/>
    <p:sldLayoutId id="2147483797" r:id="rId9"/>
    <p:sldLayoutId id="2147483798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ＭＳ Ｐゴシック" pitchFamily="122" charset="-128"/>
          <a:cs typeface="ＭＳ Ｐゴシック" pitchFamily="12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defRPr sz="2400">
          <a:solidFill>
            <a:schemeClr val="bg1"/>
          </a:solidFill>
          <a:latin typeface="+mn-lt"/>
          <a:ea typeface="ＭＳ Ｐゴシック" pitchFamily="122" charset="-128"/>
          <a:cs typeface="ＭＳ Ｐゴシック" pitchFamily="12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33"/>
        </a:buClr>
        <a:buSzPct val="80000"/>
        <a:buFont typeface="Times" pitchFamily="-123" charset="0"/>
        <a:buChar char="•"/>
        <a:defRPr sz="2400">
          <a:solidFill>
            <a:schemeClr val="bg1"/>
          </a:solidFill>
          <a:latin typeface="+mn-lt"/>
          <a:ea typeface="ＭＳ Ｐゴシック" pitchFamily="12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bg1"/>
          </a:solidFill>
          <a:latin typeface="+mn-lt"/>
          <a:ea typeface="ＭＳ Ｐゴシック" pitchFamily="12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95000"/>
        <a:buFont typeface="Times" pitchFamily="-123" charset="0"/>
        <a:buChar char="•"/>
        <a:defRPr sz="2000">
          <a:solidFill>
            <a:schemeClr val="bg1"/>
          </a:solidFill>
          <a:latin typeface="+mn-lt"/>
          <a:ea typeface="ＭＳ Ｐゴシック" pitchFamily="12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06824" y="1143000"/>
            <a:ext cx="746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333399"/>
                </a:solidFill>
                <a:latin typeface="Georgia" pitchFamily="18" charset="0"/>
              </a:rPr>
              <a:t>Why Intersession?</a:t>
            </a:r>
          </a:p>
          <a:p>
            <a:pPr algn="ctr"/>
            <a:endParaRPr lang="en-US" sz="4000" b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algn="ctr"/>
            <a:endParaRPr lang="en-US" sz="2000" b="1" i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algn="ctr"/>
            <a:r>
              <a:rPr lang="en-US" sz="2800" b="1" i="1" dirty="0" smtClean="0">
                <a:solidFill>
                  <a:srgbClr val="333399"/>
                </a:solidFill>
                <a:latin typeface="Georgia" pitchFamily="18" charset="0"/>
              </a:rPr>
              <a:t>presented to</a:t>
            </a:r>
          </a:p>
          <a:p>
            <a:pPr algn="ctr"/>
            <a:r>
              <a:rPr lang="en-US" sz="2800" b="1" i="1" dirty="0" smtClean="0">
                <a:solidFill>
                  <a:srgbClr val="333399"/>
                </a:solidFill>
                <a:latin typeface="Georgia" pitchFamily="18" charset="0"/>
              </a:rPr>
              <a:t>Faculty Senate Executive Committee</a:t>
            </a:r>
          </a:p>
          <a:p>
            <a:pPr algn="ctr"/>
            <a:endParaRPr lang="en-US" sz="2800" b="1" i="1" dirty="0">
              <a:solidFill>
                <a:srgbClr val="333399"/>
              </a:solidFill>
              <a:latin typeface="Georgia" pitchFamily="18" charset="0"/>
            </a:endParaRPr>
          </a:p>
          <a:p>
            <a:pPr algn="ctr"/>
            <a:endParaRPr lang="en-US" sz="2800" b="1" i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algn="ctr"/>
            <a:r>
              <a:rPr lang="en-US" sz="2800" b="1" i="1" dirty="0" smtClean="0">
                <a:solidFill>
                  <a:srgbClr val="333399"/>
                </a:solidFill>
                <a:latin typeface="Georgia" pitchFamily="18" charset="0"/>
              </a:rPr>
              <a:t>January 23,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94481" y="1209520"/>
            <a:ext cx="8686800" cy="46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3200" b="1" dirty="0" smtClean="0">
                <a:solidFill>
                  <a:srgbClr val="333399"/>
                </a:solidFill>
                <a:latin typeface="Georgia" pitchFamily="18" charset="0"/>
              </a:rPr>
              <a:t>Why intersession?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9794" y="1981200"/>
            <a:ext cx="8153400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Benefits of intersession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Enrollment potential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Course offerings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Implications and implementation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Academic calendar</a:t>
            </a:r>
          </a:p>
          <a:p>
            <a:pPr lvl="0">
              <a:lnSpc>
                <a:spcPts val="2200"/>
              </a:lnSpc>
              <a:spcBef>
                <a:spcPts val="300"/>
              </a:spcBef>
              <a:spcAft>
                <a:spcPts val="0"/>
              </a:spcAft>
            </a:pPr>
            <a:endParaRPr lang="en-US" sz="2800" b="1" i="1" dirty="0" smtClean="0">
              <a:solidFill>
                <a:srgbClr val="333399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9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94481" y="1209520"/>
            <a:ext cx="8686800" cy="46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3200" b="1" dirty="0" smtClean="0">
                <a:solidFill>
                  <a:srgbClr val="333399"/>
                </a:solidFill>
                <a:latin typeface="Georgia" pitchFamily="18" charset="0"/>
              </a:rPr>
              <a:t>Some Benefits of Intersession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9794" y="1981200"/>
            <a:ext cx="8153400" cy="4388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Opportunity to increase enrollment and revenue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Unique educational offerings that can focus on a single subject in small, intimate classes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Supports Finish in Four and improved graduation rates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More time between fall and spring for research, projects, and course preparation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Greater use of University facilities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Smoother spring semester start-up</a:t>
            </a:r>
          </a:p>
          <a:p>
            <a:pPr lvl="0">
              <a:lnSpc>
                <a:spcPts val="2200"/>
              </a:lnSpc>
              <a:spcBef>
                <a:spcPts val="300"/>
              </a:spcBef>
              <a:spcAft>
                <a:spcPts val="0"/>
              </a:spcAft>
            </a:pPr>
            <a:endParaRPr lang="en-US" sz="2800" b="1" i="1" dirty="0" smtClean="0">
              <a:solidFill>
                <a:srgbClr val="333399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9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94481" y="1209520"/>
            <a:ext cx="8686800" cy="46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3200" b="1" dirty="0" smtClean="0">
                <a:solidFill>
                  <a:srgbClr val="333399"/>
                </a:solidFill>
                <a:latin typeface="Georgia" pitchFamily="18" charset="0"/>
              </a:rPr>
              <a:t>Enrollment Potential</a:t>
            </a:r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767861"/>
              </p:ext>
            </p:extLst>
          </p:nvPr>
        </p:nvGraphicFramePr>
        <p:xfrm>
          <a:off x="381000" y="1828800"/>
          <a:ext cx="8323263" cy="395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6" name="Worksheet" r:id="rId5" imgW="5143577" imgH="2409761" progId="Excel.Sheet.12">
                  <p:embed/>
                </p:oleObj>
              </mc:Choice>
              <mc:Fallback>
                <p:oleObj name="Worksheet" r:id="rId5" imgW="5143577" imgH="2409761" progId="Excel.Shee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28800"/>
                        <a:ext cx="8323263" cy="3954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14400" y="5562600"/>
            <a:ext cx="71430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 dirty="0" smtClean="0">
                <a:solidFill>
                  <a:srgbClr val="333399"/>
                </a:solidFill>
                <a:latin typeface="+mj-lt"/>
                <a:cs typeface="Arial" pitchFamily="34" charset="0"/>
              </a:rPr>
              <a:t>Assuming 3 credits per course and an average tuition rate of $300/credit would yield about $2M in tuition revenue for Stony Brook in 2012.</a:t>
            </a:r>
            <a:endParaRPr lang="en-US" sz="1800" b="1" i="1" dirty="0">
              <a:solidFill>
                <a:srgbClr val="333399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7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94481" y="1209520"/>
            <a:ext cx="8686800" cy="46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3200" b="1" dirty="0" smtClean="0">
                <a:solidFill>
                  <a:srgbClr val="333399"/>
                </a:solidFill>
                <a:latin typeface="Georgia" pitchFamily="18" charset="0"/>
              </a:rPr>
              <a:t>Course Offerings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8153400" cy="657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Opportunity for innovative, engaging teaching and research</a:t>
            </a:r>
            <a:endParaRPr lang="en-US" sz="2800" b="1" i="1" dirty="0" smtClean="0">
              <a:solidFill>
                <a:srgbClr val="333399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590800"/>
            <a:ext cx="8153400" cy="307776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Intensive language study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Re-envisioned General Education courses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Capstone design experience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Distance learning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Internships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Study Abroad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Undergraduate research experiences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“Boot camps” 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Immersion-style courses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Field research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562600"/>
            <a:ext cx="81534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2000" b="1" i="1" dirty="0" smtClean="0">
                <a:solidFill>
                  <a:srgbClr val="333399"/>
                </a:solidFill>
                <a:latin typeface="Georgia" pitchFamily="18" charset="0"/>
              </a:rPr>
              <a:t>The Academic Offerings sub-committee is developing recommendations, and is looking for participants.</a:t>
            </a:r>
          </a:p>
        </p:txBody>
      </p:sp>
    </p:spTree>
    <p:extLst>
      <p:ext uri="{BB962C8B-B14F-4D97-AF65-F5344CB8AC3E}">
        <p14:creationId xmlns:p14="http://schemas.microsoft.com/office/powerpoint/2010/main" val="42317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94481" y="1209520"/>
            <a:ext cx="8686800" cy="46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3200" b="1" dirty="0" smtClean="0">
                <a:solidFill>
                  <a:srgbClr val="333399"/>
                </a:solidFill>
                <a:latin typeface="Georgia" pitchFamily="18" charset="0"/>
              </a:rPr>
              <a:t>Implications and Implementation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9794" y="1981200"/>
            <a:ext cx="8153400" cy="4337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Committees assembled to explore implications and propose implementation plans</a:t>
            </a:r>
          </a:p>
          <a:p>
            <a:pPr marL="739775" lvl="1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Academic Calendar and Faculty Advisory Group</a:t>
            </a:r>
          </a:p>
          <a:p>
            <a:pPr marL="739775" lvl="1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Academic Offerings</a:t>
            </a:r>
          </a:p>
          <a:p>
            <a:pPr marL="739775" lvl="1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Communications and Marketing</a:t>
            </a:r>
          </a:p>
          <a:p>
            <a:pPr marL="739775" lvl="1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Financials</a:t>
            </a:r>
          </a:p>
          <a:p>
            <a:pPr marL="739775" lvl="1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Records and Registration</a:t>
            </a:r>
          </a:p>
          <a:p>
            <a:pPr marL="739775" lvl="1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University Services</a:t>
            </a:r>
          </a:p>
          <a:p>
            <a:pPr lvl="0">
              <a:lnSpc>
                <a:spcPts val="2200"/>
              </a:lnSpc>
              <a:spcBef>
                <a:spcPts val="300"/>
              </a:spcBef>
              <a:spcAft>
                <a:spcPts val="0"/>
              </a:spcAft>
            </a:pPr>
            <a:endParaRPr lang="en-US" sz="2800" b="1" i="1" dirty="0" smtClean="0">
              <a:solidFill>
                <a:srgbClr val="333399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7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94481" y="1209520"/>
            <a:ext cx="8686800" cy="81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3200" b="1" dirty="0" smtClean="0">
                <a:solidFill>
                  <a:srgbClr val="333399"/>
                </a:solidFill>
                <a:latin typeface="Georgia" pitchFamily="18" charset="0"/>
              </a:rPr>
              <a:t>Credit Hour Requirements</a:t>
            </a:r>
          </a:p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14 class days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139046"/>
              </p:ext>
            </p:extLst>
          </p:nvPr>
        </p:nvGraphicFramePr>
        <p:xfrm>
          <a:off x="685800" y="2209800"/>
          <a:ext cx="7924799" cy="2514600"/>
        </p:xfrm>
        <a:graphic>
          <a:graphicData uri="http://schemas.openxmlformats.org/drawingml/2006/table">
            <a:tbl>
              <a:tblPr/>
              <a:tblGrid>
                <a:gridCol w="1948984"/>
                <a:gridCol w="1194626"/>
                <a:gridCol w="1195521"/>
                <a:gridCol w="1194626"/>
                <a:gridCol w="1195521"/>
                <a:gridCol w="1195521"/>
              </a:tblGrid>
              <a:tr h="4191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Credits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Contact hours per 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55 minutes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 hour,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50 minutes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 hours,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45 minutes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 hours,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40 minutes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 hours,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30 minutes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Outside student preparation expected per 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 hours,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10 minutes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 hours,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20 minutes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6 hours,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30 minutes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8 hours,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40 minutes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10 hours,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50 minutes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257800"/>
            <a:ext cx="83058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2000" b="1" i="1" dirty="0" smtClean="0">
                <a:solidFill>
                  <a:srgbClr val="333399"/>
                </a:solidFill>
                <a:latin typeface="Georgia" pitchFamily="18" charset="0"/>
              </a:rPr>
              <a:t>Additional contact hours may be substituted for preparation hours, but not vice versa.</a:t>
            </a:r>
          </a:p>
        </p:txBody>
      </p:sp>
    </p:spTree>
    <p:extLst>
      <p:ext uri="{BB962C8B-B14F-4D97-AF65-F5344CB8AC3E}">
        <p14:creationId xmlns:p14="http://schemas.microsoft.com/office/powerpoint/2010/main" val="42317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94481" y="1209520"/>
            <a:ext cx="8686800" cy="46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3200" b="1" dirty="0" smtClean="0">
                <a:solidFill>
                  <a:srgbClr val="333399"/>
                </a:solidFill>
                <a:latin typeface="Georgia" pitchFamily="18" charset="0"/>
              </a:rPr>
              <a:t>Impact on Academic Calendar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828800"/>
            <a:ext cx="7543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Comparison of Academic Calendars </a:t>
            </a:r>
          </a:p>
          <a:p>
            <a:pPr algn="ctr"/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with and without Intersession</a:t>
            </a:r>
          </a:p>
          <a:p>
            <a:pPr algn="ctr"/>
            <a:endParaRPr lang="en-US" sz="1000" b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algn="ctr"/>
            <a:r>
              <a:rPr lang="en-US" sz="2000" b="1" i="1" dirty="0" smtClean="0">
                <a:solidFill>
                  <a:srgbClr val="333399"/>
                </a:solidFill>
                <a:latin typeface="Georgia" pitchFamily="18" charset="0"/>
              </a:rPr>
              <a:t>2014 Calendar Year</a:t>
            </a:r>
            <a:endParaRPr lang="en-US" sz="2000" b="1" i="1" dirty="0">
              <a:solidFill>
                <a:srgbClr val="333399"/>
              </a:solidFill>
              <a:latin typeface="Georgia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" y="3124200"/>
          <a:ext cx="8824933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0" name="Acrobat Document" r:id="rId4" imgW="5830114" imgH="7542857" progId="AcroExch.Document.7">
                  <p:embed/>
                </p:oleObj>
              </mc:Choice>
              <mc:Fallback>
                <p:oleObj name="Acrobat Document" r:id="rId4" imgW="5830114" imgH="7542857" progId="AcroExch.Document.7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137" t="42430" r="3922" b="31519"/>
                      <a:stretch>
                        <a:fillRect/>
                      </a:stretch>
                    </p:blipFill>
                    <p:spPr bwMode="auto">
                      <a:xfrm>
                        <a:off x="152400" y="3124200"/>
                        <a:ext cx="8824933" cy="312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17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9142" y="2002540"/>
            <a:ext cx="8153400" cy="49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6600" b="1" i="1" dirty="0" smtClean="0">
                <a:solidFill>
                  <a:srgbClr val="333399"/>
                </a:solidFill>
                <a:latin typeface="Georgia" pitchFamily="18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1718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2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22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15792</TotalTime>
  <Words>383</Words>
  <Application>Microsoft Office PowerPoint</Application>
  <PresentationFormat>On-screen Show (4:3)</PresentationFormat>
  <Paragraphs>97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ＭＳ Ｐゴシック</vt:lpstr>
      <vt:lpstr>Arial</vt:lpstr>
      <vt:lpstr>Calibri</vt:lpstr>
      <vt:lpstr>Georgia</vt:lpstr>
      <vt:lpstr>Times</vt:lpstr>
      <vt:lpstr>Times New Roman</vt:lpstr>
      <vt:lpstr>Trebuchet MS</vt:lpstr>
      <vt:lpstr>Office Theme</vt:lpstr>
      <vt:lpstr>Custom Design</vt:lpstr>
      <vt:lpstr>Worksheet</vt:lpstr>
      <vt:lpstr>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Creative/News Services</dc:creator>
  <cp:lastModifiedBy>Faculty Senate</cp:lastModifiedBy>
  <cp:revision>1368</cp:revision>
  <cp:lastPrinted>2012-10-05T01:30:58Z</cp:lastPrinted>
  <dcterms:created xsi:type="dcterms:W3CDTF">2012-11-06T15:58:08Z</dcterms:created>
  <dcterms:modified xsi:type="dcterms:W3CDTF">2016-07-29T14:59:34Z</dcterms:modified>
</cp:coreProperties>
</file>